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43"/>
  </p:notesMasterIdLst>
  <p:sldIdLst>
    <p:sldId id="290" r:id="rId2"/>
    <p:sldId id="333" r:id="rId3"/>
    <p:sldId id="334" r:id="rId4"/>
    <p:sldId id="297" r:id="rId5"/>
    <p:sldId id="335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292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36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D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71" autoAdjust="0"/>
  </p:normalViewPr>
  <p:slideViewPr>
    <p:cSldViewPr>
      <p:cViewPr>
        <p:scale>
          <a:sx n="50" d="100"/>
          <a:sy n="50" d="100"/>
        </p:scale>
        <p:origin x="-4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3/25/2009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  <p:sldLayoutId id="2147483697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6" name="Rectangle 5"/>
          <p:cNvSpPr/>
          <p:nvPr/>
        </p:nvSpPr>
        <p:spPr>
          <a:xfrm>
            <a:off x="1" y="0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70C0"/>
                </a:solidFill>
              </a:rPr>
              <a:t>Amateur Radio                  Technician Class 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70C0"/>
                </a:solidFill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2400" b="1" dirty="0" smtClean="0"/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 Black" pitchFamily="34" charset="0"/>
              </a:rPr>
              <a:t>T0 – </a:t>
            </a:r>
            <a:r>
              <a:rPr lang="en-US" sz="3200" b="1" dirty="0" smtClean="0">
                <a:solidFill>
                  <a:srgbClr val="0070C0"/>
                </a:solidFill>
                <a:latin typeface="Arial Black" pitchFamily="34" charset="0"/>
              </a:rPr>
              <a:t>ELECTRICAL AND RF SAFETY</a:t>
            </a:r>
            <a:endParaRPr lang="en-US" sz="3200" b="1" cap="none" spc="0" dirty="0">
              <a:ln w="11430"/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400" b="1" baseline="0" dirty="0" smtClean="0">
                <a:solidFill>
                  <a:srgbClr val="00B050"/>
                </a:solidFill>
                <a:latin typeface="Arial Black" pitchFamily="34" charset="0"/>
              </a:rPr>
              <a:t>T0A07 - </a:t>
            </a:r>
            <a:r>
              <a:rPr lang="en-US" sz="2400" b="1" baseline="0" dirty="0" smtClean="0">
                <a:latin typeface="Arial Black" pitchFamily="34" charset="0"/>
              </a:rPr>
              <a:t>What is the most important thing to consider when installing an emergency disconnect switch at your station?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914400" marR="0" lvl="0" indent="-9144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It must always be as near to the operator as possible</a:t>
            </a:r>
          </a:p>
          <a:p>
            <a:pPr marL="914400" marR="0" lvl="0" indent="-9144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It must always be as far away from the operator as possible</a:t>
            </a:r>
          </a:p>
          <a:p>
            <a:pPr marL="914400" marR="0" lvl="0" indent="-9144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Everyone should know where it is and how to use it </a:t>
            </a:r>
          </a:p>
          <a:p>
            <a:pPr marL="914400" marR="0" lvl="0" indent="-9144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It should be installed in a metal box to prevent tampering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00989 -0.305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5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T0A08 - </a:t>
            </a:r>
            <a:r>
              <a:rPr lang="en-US" sz="2800" b="1" baseline="0" dirty="0" smtClean="0">
                <a:latin typeface="Arial Black" pitchFamily="34" charset="0"/>
              </a:rPr>
              <a:t>What precautions should be taken when a lightning storm is expected?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571500" marR="0" lvl="0" indent="-5715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Disconnect the antenna cables from your station and move them away from your radio equipment</a:t>
            </a:r>
          </a:p>
          <a:p>
            <a:pPr marL="571500" marR="0" lvl="0" indent="-5715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Unplug all power cords from AC outlets</a:t>
            </a:r>
          </a:p>
          <a:p>
            <a:pPr marL="571500" marR="0" lvl="0" indent="-5715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Stop using your radio equipment and move to another room until the storm passes</a:t>
            </a:r>
          </a:p>
          <a:p>
            <a:pPr marL="571500" marR="0" lvl="0" indent="-5715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All of these answers are correct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-0.00659 -0.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T0A09 -</a:t>
            </a:r>
            <a:r>
              <a:rPr lang="en-US" sz="2800" b="1" baseline="0" dirty="0" smtClean="0">
                <a:latin typeface="Arial Black" pitchFamily="34" charset="0"/>
              </a:rPr>
              <a:t> What is one way to recharge a 12-volt battery if the commercial power is out?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You cannot recharge a battery unless the power is back on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Add water to the battery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Connect the battery to a car's battery and run the engine 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Take your battery to the utility company for a recharge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 -0.277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T0A10 - </a:t>
            </a:r>
            <a:r>
              <a:rPr lang="en-US" sz="2800" b="1" baseline="0" dirty="0" smtClean="0">
                <a:latin typeface="Arial Black" pitchFamily="34" charset="0"/>
              </a:rPr>
              <a:t>What kind of hazard is presented by a conventional 12-volt storage battery?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It contains dangerous acid that can spill and cause injury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Short circuits can damage wiring and possibly cause a fire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Explosive gas can collect if not    properly vented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answers are correct 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0.01736 -0.538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2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T0A11 -</a:t>
            </a: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en-US" sz="2800" b="1" baseline="0" dirty="0" smtClean="0">
                <a:latin typeface="Arial Black" pitchFamily="34" charset="0"/>
              </a:rPr>
              <a:t>What can happen if a storage battery is charged or discharged too quickly?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857250" marR="0" lvl="0" indent="-8572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terminal voltage will oscillate rapidly</a:t>
            </a:r>
          </a:p>
          <a:p>
            <a:pPr marL="857250" marR="0" lvl="0" indent="-85725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57250" marR="0" lvl="0" indent="-8572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warranty will be voided</a:t>
            </a:r>
          </a:p>
          <a:p>
            <a:pPr marL="857250" marR="0" lvl="0" indent="-85725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57250" marR="0" lvl="0" indent="-8572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voltage will be reversed</a:t>
            </a:r>
          </a:p>
          <a:p>
            <a:pPr marL="857250" marR="0" lvl="0" indent="-85725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857250" marR="0" lvl="0" indent="-8572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battery could overheat and give off dangerous gas or explode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T0A12 - </a:t>
            </a:r>
            <a:r>
              <a:rPr lang="en-US" sz="2800" b="1" baseline="0" dirty="0" smtClean="0">
                <a:latin typeface="Arial Black" pitchFamily="34" charset="0"/>
              </a:rPr>
              <a:t>What is the most important reason to have a lightning protection system for your amateur radio station?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Lower insurance rates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Improved reception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Fire prevention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Noise reduction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T0A13 -</a:t>
            </a:r>
            <a:r>
              <a:rPr lang="en-US" sz="2800" b="1" baseline="0" dirty="0" smtClean="0">
                <a:solidFill>
                  <a:srgbClr val="365F91"/>
                </a:solidFill>
                <a:latin typeface="Arial Black" pitchFamily="34" charset="0"/>
              </a:rPr>
              <a:t> </a:t>
            </a:r>
            <a:r>
              <a:rPr lang="en-US" sz="2800" b="1" baseline="0" dirty="0" smtClean="0">
                <a:latin typeface="Arial Black" pitchFamily="34" charset="0"/>
              </a:rPr>
              <a:t>What kind of hazard might exist in a power supply when it is turned off and disconnected?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marL="685800" marR="0" lvl="0" indent="-6858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Static electricity could damage the grounding system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Circulating currents inside the transformer might cause damage 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The fuse might blow if you remove the cover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You might receive an electric shock from stored charge in large capacitors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-0.4395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T0B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447800"/>
            <a:ext cx="8077200" cy="449353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10287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Antenna installation, </a:t>
            </a:r>
          </a:p>
          <a:p>
            <a:pPr marL="10287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Tower safety, </a:t>
            </a:r>
          </a:p>
          <a:p>
            <a:pPr marL="10287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Overhead power lines</a:t>
            </a:r>
          </a:p>
          <a:p>
            <a:pPr marL="1028700" indent="-8001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marL="1028700" indent="-800100">
              <a:lnSpc>
                <a:spcPct val="150000"/>
              </a:lnSpc>
              <a:buClr>
                <a:srgbClr val="337D3C"/>
              </a:buClr>
              <a:buSzPct val="150000"/>
            </a:pPr>
            <a:endParaRPr lang="en-US" sz="3200" b="1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FF0000"/>
                </a:solidFill>
              </a:rPr>
              <a:t>1 exam question</a:t>
            </a:r>
            <a:endParaRPr lang="en-US" sz="2800" b="1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400" b="1" baseline="0" dirty="0" smtClean="0">
                <a:solidFill>
                  <a:srgbClr val="00B050"/>
                </a:solidFill>
                <a:latin typeface="Arial Black" pitchFamily="34" charset="0"/>
              </a:rPr>
              <a:t>T0B01 -</a:t>
            </a:r>
            <a:r>
              <a:rPr lang="en-US" sz="2400" b="1" baseline="0" dirty="0" smtClean="0">
                <a:solidFill>
                  <a:srgbClr val="365F91"/>
                </a:solidFill>
                <a:latin typeface="Arial Black" pitchFamily="34" charset="0"/>
              </a:rPr>
              <a:t> </a:t>
            </a:r>
            <a:r>
              <a:rPr lang="en-US" sz="2400" b="1" baseline="0" dirty="0" smtClean="0">
                <a:latin typeface="Arial Black" pitchFamily="34" charset="0"/>
              </a:rPr>
              <a:t>Why should you wear a hard hat and safety glasses if you are on the ground helping someone work on an antenna tower?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62500" lnSpcReduction="2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sz="4600" b="1" baseline="0" dirty="0" smtClean="0">
                <a:latin typeface="Arial Black" pitchFamily="34" charset="0"/>
              </a:rPr>
              <a:t>It is required by FCC rules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dirty="0" smtClean="0">
              <a:latin typeface="Arial Black" pitchFamily="34" charset="0"/>
            </a:endParaRPr>
          </a:p>
          <a:p>
            <a:pPr marL="800100" lvl="0" indent="-800100">
              <a:buFont typeface="+mj-lt"/>
              <a:buAutoNum type="alphaUcPeriod"/>
            </a:pPr>
            <a:r>
              <a:rPr lang="en-US" sz="4600" b="1" dirty="0" smtClean="0">
                <a:latin typeface="Arial Black" pitchFamily="34" charset="0"/>
              </a:rPr>
              <a:t>To keep RF energy away from your head during antenna testing</a:t>
            </a:r>
          </a:p>
          <a:p>
            <a:pPr marL="800100" lvl="0" indent="-800100">
              <a:buFont typeface="+mj-lt"/>
              <a:buAutoNum type="alphaUcPeriod"/>
            </a:pPr>
            <a:endParaRPr lang="en-US" sz="1700" b="1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5100" b="1" dirty="0" smtClean="0">
                <a:latin typeface="Arial Black" pitchFamily="34" charset="0"/>
              </a:rPr>
              <a:t>To protect your head and eyes in case something accidentally falls from the tower</a:t>
            </a:r>
          </a:p>
          <a:p>
            <a:pPr marL="800100" indent="-800100">
              <a:buFont typeface="+mj-lt"/>
              <a:buAutoNum type="alphaUcPeriod"/>
            </a:pPr>
            <a:endParaRPr lang="en-US" sz="1500" b="1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4600" b="1" dirty="0" smtClean="0">
                <a:latin typeface="Arial Black" pitchFamily="34" charset="0"/>
              </a:rPr>
              <a:t>It is required by the electrical code</a:t>
            </a:r>
            <a:endParaRPr lang="en-US" sz="46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None/>
            </a:pPr>
            <a:r>
              <a:rPr lang="en-US" sz="3600" b="1" baseline="0" dirty="0" smtClean="0">
                <a:latin typeface="Arial Black" pitchFamily="34" charset="0"/>
              </a:rPr>
              <a:t> 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0073 -0.2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T0B02 (C) </a:t>
            </a:r>
            <a:r>
              <a:rPr lang="en-US" sz="2800" b="1" baseline="0" dirty="0" smtClean="0">
                <a:latin typeface="Arial Black" pitchFamily="34" charset="0"/>
              </a:rPr>
              <a:t>What is a good precaution to observe before climbing an antenna tower?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1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Turn on all radio transmitters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Remove all tower grounding connections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Put on your safety belt and safety glasses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Inform the FAA and the FCC that you are working on a tower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00382 -0.267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</a:rPr>
              <a:t>SUBELEMENT T0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6782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r>
              <a:rPr lang="en-US" sz="3600" b="1" dirty="0" smtClean="0">
                <a:latin typeface="Arial Black" pitchFamily="34" charset="0"/>
              </a:rPr>
              <a:t>Electrical and RF Safety 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endParaRPr lang="en-US" sz="2400" b="1" dirty="0" smtClean="0"/>
          </a:p>
          <a:p>
            <a:endParaRPr lang="en-US" sz="2400" b="1" dirty="0" smtClean="0"/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Arial Black" pitchFamily="34" charset="0"/>
              </a:rPr>
              <a:t>3 exam questions – 3 groups</a:t>
            </a:r>
          </a:p>
          <a:p>
            <a:pPr algn="ctr"/>
            <a:endParaRPr lang="en-US" sz="32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en-US" sz="32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en-US" sz="32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2400" b="1" dirty="0" smtClean="0"/>
              <a:t> </a:t>
            </a:r>
            <a:endParaRPr lang="en-US" sz="24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T0B03 -</a:t>
            </a:r>
            <a:r>
              <a:rPr lang="en-US" sz="2800" b="1" baseline="0" dirty="0" smtClean="0">
                <a:latin typeface="Arial Black" pitchFamily="34" charset="0"/>
              </a:rPr>
              <a:t> What should you do before you climb a tower?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742950" marR="0" lvl="0" indent="-742950" rtl="0">
              <a:buFont typeface="+mj-lt"/>
              <a:buAutoNum type="alphaUcPeriod"/>
            </a:pPr>
            <a:endParaRPr lang="en-US" sz="11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Arrange for a helper or observer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Inspect the tower for damage or loose hardware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Make sure there are no electrical storms nearby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answers are correct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T0B04 - </a:t>
            </a:r>
            <a:r>
              <a:rPr lang="en-US" sz="2800" b="1" baseline="0" dirty="0" smtClean="0">
                <a:latin typeface="Arial Black" pitchFamily="34" charset="0"/>
              </a:rPr>
              <a:t>What is an important consideration when putting up an antenna?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Carefully tune it for a low SWR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Make sure people cannot accidentally come into contact with it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Make sure you discard all packing material in a safe place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Make sure birds can see it so they don't fly into it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0.01024 -0.1083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T0B05 - </a:t>
            </a:r>
            <a:r>
              <a:rPr lang="en-US" sz="2800" b="1" baseline="0" dirty="0" smtClean="0">
                <a:latin typeface="Arial Black" pitchFamily="34" charset="0"/>
              </a:rPr>
              <a:t>What must be considered when erecting an antenna near an airport?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1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maximum allowed height with regard to nearby airports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possibility of interference to aircraft radios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radiation angle of the signals it produces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polarization of signal to be radiated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T0B06 - </a:t>
            </a:r>
            <a:r>
              <a:rPr lang="en-US" sz="2800" b="1" baseline="0" dirty="0" smtClean="0">
                <a:latin typeface="Arial Black" pitchFamily="34" charset="0"/>
              </a:rPr>
              <a:t>What is the most important safety precaution to observe when putting up an antenna tower?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Install steps on the tower for safe climbing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Insulate the base of the tower to avoid lightning strikes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Ground the base of the tower to prevent lightning strikes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Look for and stay clear of any overhead electrical wires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11111E-6 L 0.00608 -0.4680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2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T0B07 - </a:t>
            </a:r>
            <a:r>
              <a:rPr lang="en-US" sz="2800" b="1" baseline="0" dirty="0" smtClean="0">
                <a:latin typeface="Arial Black" pitchFamily="34" charset="0"/>
              </a:rPr>
              <a:t>How should the guy wires for an antenna tower be installed?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10000"/>
          </a:bodyPr>
          <a:lstStyle/>
          <a:p>
            <a:pPr marL="800100" marR="0" lvl="0" indent="-800100" rtl="0">
              <a:buFont typeface="+mj-lt"/>
              <a:buAutoNum type="alphaUcPeriod"/>
            </a:pPr>
            <a:endParaRPr lang="en-US" sz="10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So each guy wire anchor point has an even number of wires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So that no guy wire is more than 25 feet long 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Each guy wire must be pulled as tight as possible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3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In accordance with the tower manufacturer's instructions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0.00868 -0.4953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T0B08 - </a:t>
            </a:r>
            <a:r>
              <a:rPr lang="en-US" sz="2800" b="1" baseline="0" dirty="0" smtClean="0">
                <a:latin typeface="Arial Black" pitchFamily="34" charset="0"/>
              </a:rPr>
              <a:t>What is a safe distance from a power line to allow when installing an antenna?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24000"/>
            <a:ext cx="9144000" cy="4602163"/>
          </a:xfrm>
          <a:ln w="76200"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 marR="0" lvl="0" rtl="0"/>
            <a:endParaRPr lang="en-US" sz="1400" b="1" baseline="0" dirty="0" smtClean="0">
              <a:solidFill>
                <a:srgbClr val="4F81BD"/>
              </a:solidFill>
              <a:latin typeface="Courier New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3300" b="1" baseline="0" dirty="0" smtClean="0">
                <a:latin typeface="Arial Black" pitchFamily="34" charset="0"/>
              </a:rPr>
              <a:t>Half the width of your property unless the wires are at least 23 feet high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33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3300" b="1" baseline="0" dirty="0" smtClean="0">
                <a:latin typeface="Arial Black" pitchFamily="34" charset="0"/>
              </a:rPr>
              <a:t>12.5 feet in most metropolitan areas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33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sz="3300" b="1" baseline="0" dirty="0" smtClean="0">
                <a:latin typeface="Arial Black" pitchFamily="34" charset="0"/>
              </a:rPr>
              <a:t>36 meters plus 1/2 wavelength at the        operating frequency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3300" b="1" baseline="0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3300" b="1" dirty="0" smtClean="0">
                <a:latin typeface="Arial Black" pitchFamily="34" charset="0"/>
              </a:rPr>
              <a:t>So that if the antenna falls unexpectedly, no part of it can come closer than 10 feet to the power wires</a:t>
            </a:r>
            <a:endParaRPr lang="en-US" sz="3300" b="1" baseline="0" dirty="0" smtClean="0">
              <a:latin typeface="Arial Black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0.01667 -0.4511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2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T0B09 - </a:t>
            </a:r>
            <a:r>
              <a:rPr lang="en-US" sz="2800" b="1" baseline="0" dirty="0" smtClean="0">
                <a:latin typeface="Arial Black" pitchFamily="34" charset="0"/>
              </a:rPr>
              <a:t>What is the most important safety rule to remember when using a crank-up tower?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85000" lnSpcReduction="20000"/>
          </a:bodyPr>
          <a:lstStyle/>
          <a:p>
            <a:pPr marR="0" lvl="0" rtl="0"/>
            <a:endParaRPr lang="en-US" sz="1200" b="1" baseline="0" dirty="0" smtClean="0">
              <a:solidFill>
                <a:srgbClr val="4F81BD"/>
              </a:solidFill>
              <a:latin typeface="Courier New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This type of tower must never be painted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5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Crank up towers must be raised and lowered frequently to keep them properly lubricated 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5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Winch cables must be specially rated for use on this type of tower </a:t>
            </a:r>
          </a:p>
          <a:p>
            <a:pPr marL="685800" marR="0" lvl="0" indent="-685800" rtl="0">
              <a:buFont typeface="+mj-lt"/>
              <a:buAutoNum type="alphaUcPeriod"/>
            </a:pPr>
            <a:endParaRPr lang="en-US" sz="1500" b="1" baseline="0" dirty="0" smtClean="0">
              <a:latin typeface="Arial Black" pitchFamily="34" charset="0"/>
            </a:endParaRPr>
          </a:p>
          <a:p>
            <a:pPr marL="685800" marR="0" lvl="0" indent="-6858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 crank-up tower should never be climbed unless it is in the fully lowered position 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00121 -0.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algn="l" rtl="0"/>
            <a:r>
              <a:rPr lang="en-US" sz="3100" b="1" baseline="0" dirty="0" smtClean="0">
                <a:solidFill>
                  <a:srgbClr val="00B050"/>
                </a:solidFill>
                <a:latin typeface="Arial Black" pitchFamily="34" charset="0"/>
              </a:rPr>
              <a:t>T0B10 - </a:t>
            </a:r>
            <a:r>
              <a:rPr lang="en-US" sz="3100" b="1" baseline="0" dirty="0" smtClean="0">
                <a:latin typeface="Arial Black" pitchFamily="34" charset="0"/>
              </a:rPr>
              <a:t>Why is stainless steel hard-ware used on many antennas instead of other metals?</a:t>
            </a:r>
            <a:r>
              <a:rPr lang="en-US" b="1" baseline="0" dirty="0" smtClean="0">
                <a:latin typeface="Arial Black" pitchFamily="34" charset="0"/>
              </a:rPr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514350" marR="0" lvl="0" indent="-514350" rtl="0">
              <a:buFont typeface="+mj-lt"/>
              <a:buAutoNum type="alphaUcPeriod"/>
            </a:pPr>
            <a:endParaRPr lang="en-US" sz="10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Stainless steel is a better electrical conductor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Stainless steel weighs less than other metals</a:t>
            </a:r>
          </a:p>
          <a:p>
            <a:pPr marL="800100" indent="-800100">
              <a:buFont typeface="+mj-lt"/>
              <a:buAutoNum type="alphaUcPeriod"/>
            </a:pPr>
            <a:endParaRPr lang="en-US" sz="19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Stainless steel parts are much less likely to corrode</a:t>
            </a:r>
          </a:p>
          <a:p>
            <a:pPr marL="800100" marR="0" lvl="0" indent="-800100" rtl="0">
              <a:buFont typeface="+mj-lt"/>
              <a:buAutoNum type="alphaUcPeriod"/>
            </a:pPr>
            <a:endParaRPr lang="en-US" sz="1700" b="1" baseline="0" dirty="0" smtClean="0">
              <a:latin typeface="Arial Black" pitchFamily="34" charset="0"/>
            </a:endParaRP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Stainless steel costs less than other metals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T0B11 - </a:t>
            </a:r>
            <a:r>
              <a:rPr lang="en-US" sz="2800" b="1" baseline="0" dirty="0" smtClean="0">
                <a:latin typeface="Arial Black" pitchFamily="34" charset="0"/>
              </a:rPr>
              <a:t>What is considered to be an adequate ground for a tower?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600200"/>
            <a:ext cx="8610600" cy="4525963"/>
          </a:xfrm>
          <a:ln w="762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b="1" baseline="0" dirty="0" smtClean="0">
                <a:latin typeface="Arial Black" pitchFamily="34" charset="0"/>
              </a:rPr>
              <a:t>A single 4 foot ground rod, driven into the earth no more than 12 inches from the base</a:t>
            </a:r>
          </a:p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b="1" dirty="0" smtClean="0">
              <a:latin typeface="Arial Black" pitchFamily="34" charset="0"/>
            </a:endParaRPr>
          </a:p>
          <a:p>
            <a:pPr marL="571500" indent="-5715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A screen of 120 radial wires</a:t>
            </a:r>
          </a:p>
          <a:p>
            <a:pPr marL="571500" indent="-57150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b="1" baseline="0" dirty="0" smtClean="0">
                <a:latin typeface="Arial Black" pitchFamily="34" charset="0"/>
              </a:rPr>
              <a:t>Separate 8 foot long ground rods for each tower leg, bonded to the tower and each other</a:t>
            </a:r>
          </a:p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571500" marR="0" lvl="0" indent="-57150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400" b="1" baseline="0" dirty="0" smtClean="0">
                <a:latin typeface="Arial Black" pitchFamily="34" charset="0"/>
              </a:rPr>
              <a:t>A connection between the tower base and a cold water pipe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0.00104 -0.2168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T0C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295400"/>
            <a:ext cx="7696200" cy="49530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RF hazards,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Radiation exposure,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RF heating hazards,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Proximity to antennas,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Recognized safe power levels,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Hand held safety,  </a:t>
            </a:r>
          </a:p>
          <a:p>
            <a:pPr marL="628650" indent="-57150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Exposure to others </a:t>
            </a:r>
          </a:p>
          <a:p>
            <a:pPr marL="628650" indent="-571500" algn="ctr">
              <a:buClr>
                <a:srgbClr val="337D3C"/>
              </a:buClr>
              <a:buSzPct val="150000"/>
            </a:pPr>
            <a:r>
              <a:rPr lang="en-US" sz="24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  <a:endParaRPr lang="en-US" sz="2400" b="1" dirty="0" smtClean="0">
              <a:latin typeface="Arial Black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T0A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5240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AC power circuits,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Hazardous voltages,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Fuses and circuit breakers,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Grounding,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Lightning protection,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Battery safety, </a:t>
            </a:r>
          </a:p>
          <a:p>
            <a:pPr marL="800100" marR="0" indent="-7429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400" dirty="0" smtClean="0">
                <a:latin typeface="Arial Black" pitchFamily="34" charset="0"/>
              </a:rPr>
              <a:t>Electrical code compliance</a:t>
            </a:r>
            <a:endParaRPr lang="en-US" sz="24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marL="800100" marR="0" indent="-742950" algn="ctr">
              <a:spcBef>
                <a:spcPts val="0"/>
              </a:spcBef>
              <a:spcAft>
                <a:spcPts val="0"/>
              </a:spcAft>
            </a:pPr>
            <a:r>
              <a:rPr lang="en-US" sz="2400" b="1" i="1" dirty="0" smtClean="0">
                <a:solidFill>
                  <a:srgbClr val="FF0000"/>
                </a:solidFill>
                <a:latin typeface="Arial Black" pitchFamily="34" charset="0"/>
              </a:rPr>
              <a:t>1 exam question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3200" b="1" baseline="0" dirty="0" smtClean="0">
                <a:solidFill>
                  <a:srgbClr val="00B050"/>
                </a:solidFill>
                <a:latin typeface="Arial Black" pitchFamily="34" charset="0"/>
              </a:rPr>
              <a:t>T0C01 - </a:t>
            </a:r>
            <a:r>
              <a:rPr lang="en-US" sz="3200" b="1" baseline="0" dirty="0" smtClean="0">
                <a:latin typeface="Arial Black" pitchFamily="34" charset="0"/>
              </a:rPr>
              <a:t>What type of radiation are VHF and UHF radio signals?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Gamma radiation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Ionizing radiation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Alpha radiation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Non-ionizing radiation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0.00833 -0.4844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3200" b="1" baseline="0" dirty="0" smtClean="0">
                <a:solidFill>
                  <a:srgbClr val="00B050"/>
                </a:solidFill>
                <a:latin typeface="Arial Black" pitchFamily="34" charset="0"/>
              </a:rPr>
              <a:t>T0C02 -</a:t>
            </a:r>
            <a:r>
              <a:rPr lang="en-US" sz="3200" b="1" baseline="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n-US" sz="3200" b="1" baseline="0" dirty="0" smtClean="0">
                <a:latin typeface="Arial Black" pitchFamily="34" charset="0"/>
              </a:rPr>
              <a:t>When can radio waves cause injury to the human body?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85000" lnSpcReduction="20000"/>
          </a:bodyPr>
          <a:lstStyle/>
          <a:p>
            <a:pPr marL="742950" marR="0" lvl="0" indent="-742950" rtl="0">
              <a:buFont typeface="+mj-lt"/>
              <a:buAutoNum type="alphaUcPeriod"/>
            </a:pPr>
            <a:endParaRPr lang="en-US" sz="11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Only when the frequency is below 30 MHz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21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Only if the combination of signal strength and frequency cause excessive power to be absorbed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2100" b="1" baseline="0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when the frequency is greater than 30 MHz </a:t>
            </a:r>
          </a:p>
          <a:p>
            <a:pPr marL="742950" indent="-742950">
              <a:buFont typeface="+mj-lt"/>
              <a:buAutoNum type="alphaUcPeriod"/>
            </a:pPr>
            <a:endParaRPr lang="en-US" sz="1900" b="1" dirty="0" smtClean="0">
              <a:latin typeface="Arial Black" pitchFamily="34" charset="0"/>
            </a:endParaRPr>
          </a:p>
          <a:p>
            <a:pPr marL="742950" indent="-74295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 Only when transmitter power exceeds 50 watts 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Autofit/>
          </a:bodyPr>
          <a:lstStyle/>
          <a:p>
            <a:pPr marR="0" algn="l" rtl="0"/>
            <a:r>
              <a:rPr lang="en-US" sz="2400" b="1" baseline="0" dirty="0" smtClean="0">
                <a:solidFill>
                  <a:srgbClr val="00B050"/>
                </a:solidFill>
                <a:latin typeface="Arial Black" pitchFamily="34" charset="0"/>
              </a:rPr>
              <a:t>T0C03 - </a:t>
            </a:r>
            <a:r>
              <a:rPr lang="en-US" sz="2400" b="1" baseline="0" dirty="0" smtClean="0">
                <a:latin typeface="Arial Black" pitchFamily="34" charset="0"/>
              </a:rPr>
              <a:t>What is the maximum power level that an amateur radio station may use at frequencies above 30 MHz before an RF exposure evaluation is required?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ln w="762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914400" marR="0" lvl="0" indent="-914400" rtl="0">
              <a:lnSpc>
                <a:spcPct val="2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1500 watts PEP transmitter output</a:t>
            </a:r>
          </a:p>
          <a:p>
            <a:pPr marL="914400" marR="0" lvl="0" indent="-914400" rtl="0">
              <a:lnSpc>
                <a:spcPct val="2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1 watt forward power</a:t>
            </a:r>
          </a:p>
          <a:p>
            <a:pPr marL="914400" marR="0" lvl="0" indent="-914400" rtl="0">
              <a:lnSpc>
                <a:spcPct val="2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50 watts PEP at the antenna</a:t>
            </a:r>
          </a:p>
          <a:p>
            <a:pPr marL="914400" marR="0" lvl="0" indent="-914400" rtl="0">
              <a:lnSpc>
                <a:spcPct val="21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50 watts PEP reflected power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00208 -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T0C04 - </a:t>
            </a:r>
            <a:r>
              <a:rPr lang="en-US" sz="2800" b="1" baseline="0" dirty="0" smtClean="0">
                <a:latin typeface="Arial Black" pitchFamily="34" charset="0"/>
              </a:rPr>
              <a:t>What factors affect the RF exposure of people near an amateur transmitter?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Frequency and power level of the RF field</a:t>
            </a: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Distance from the antenna to a person</a:t>
            </a: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Radiation pattern of the antenna</a:t>
            </a: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800100" marR="0" lvl="0" indent="-80010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answers are correct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0.00087 -0.4932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T0C05 - </a:t>
            </a:r>
            <a:r>
              <a:rPr lang="en-US" sz="2800" b="1" baseline="0" dirty="0" smtClean="0">
                <a:latin typeface="Arial Black" pitchFamily="34" charset="0"/>
              </a:rPr>
              <a:t>Why must the frequency of an RF source be considered when evaluating RF radiation exposure?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Lower frequency RF fields have more energy than higher frequency fields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0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Lower frequency RF fields do not penetrate the human body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0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Higher frequency RF fields are transient in nature and do not affect the human body 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0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The human body absorbs more RF energy at some frequencies than others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00295 -0.468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T0C06 - </a:t>
            </a:r>
            <a:r>
              <a:rPr lang="en-US" sz="2800" b="1" baseline="0" dirty="0" smtClean="0">
                <a:latin typeface="Arial Black" pitchFamily="34" charset="0"/>
              </a:rPr>
              <a:t>How can you determine that your station complies with FCC RF exposure regulations?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calculation based on FCC OET Bulletin 65</a:t>
            </a: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calculation based on computer modeling</a:t>
            </a: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measurement of field strength using calibrated equipment</a:t>
            </a:r>
          </a:p>
          <a:p>
            <a:pPr marL="800100" marR="0" lvl="0" indent="-80010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choices are correct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3.33333E-6 -0.5199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T0C07 - </a:t>
            </a:r>
            <a:r>
              <a:rPr lang="en-US" sz="2800" b="1" baseline="0" dirty="0" smtClean="0">
                <a:latin typeface="Arial Black" pitchFamily="34" charset="0"/>
              </a:rPr>
              <a:t>What could happen if a person accidentally touched your antenna while you were transmitting?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R="0" lvl="0" rtl="0"/>
            <a:endParaRPr lang="en-US" sz="1000" b="1" baseline="0" dirty="0" smtClean="0">
              <a:solidFill>
                <a:srgbClr val="4F81BD"/>
              </a:solidFill>
              <a:latin typeface="Courier New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Touching the antenna could cause television interference </a:t>
            </a: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They might receive a painful RF burn injury </a:t>
            </a: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They would be able to hear what you are saying</a:t>
            </a: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Nothing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0073 -0.1634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400" b="1" baseline="0" dirty="0" smtClean="0">
                <a:solidFill>
                  <a:srgbClr val="00B050"/>
                </a:solidFill>
                <a:latin typeface="Arial Black" pitchFamily="34" charset="0"/>
              </a:rPr>
              <a:t>T0C08 - </a:t>
            </a:r>
            <a:r>
              <a:rPr lang="en-US" sz="2400" b="1" baseline="0" dirty="0" smtClean="0">
                <a:latin typeface="Arial Black" pitchFamily="34" charset="0"/>
              </a:rPr>
              <a:t>What action might amateur operators take to prevent exposure to RF radiation in excess of FCC supplied limits?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R="0" lvl="0" rtl="0"/>
            <a:endParaRPr lang="en-US" sz="1200" b="1" baseline="0" dirty="0" smtClean="0">
              <a:solidFill>
                <a:srgbClr val="4F81BD"/>
              </a:solidFill>
              <a:latin typeface="Courier New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Alter antenna patterns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Relocate antennas</a:t>
            </a:r>
          </a:p>
          <a:p>
            <a:pPr marL="742950" marR="0" lvl="0" indent="-742950" rtl="0"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Change station parameters such as frequency or power</a:t>
            </a: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answers are correct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00017 -0.4097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T0C09 - </a:t>
            </a:r>
            <a:r>
              <a:rPr lang="en-US" sz="2800" b="1" baseline="0" dirty="0" smtClean="0">
                <a:latin typeface="Arial Black" pitchFamily="34" charset="0"/>
              </a:rPr>
              <a:t>How can you make sure your station stays in compliance with RF safety regulations?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85000" lnSpcReduction="10000"/>
          </a:bodyPr>
          <a:lstStyle/>
          <a:p>
            <a:pPr marL="742950" marR="0" lvl="0" indent="-742950" rtl="0"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Compliance is not necessary</a:t>
            </a: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endParaRPr lang="en-US" sz="1500" b="1" baseline="0" dirty="0" smtClean="0">
              <a:latin typeface="Arial Black" pitchFamily="34" charset="0"/>
            </a:endParaRP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re-evaluating the station whenever an item of equipment is changed</a:t>
            </a: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making sure your antennas have a low SWR</a:t>
            </a:r>
          </a:p>
          <a:p>
            <a:pPr marL="742950" marR="0" lvl="0" indent="-742950" rtl="0">
              <a:lnSpc>
                <a:spcPct val="110000"/>
              </a:lnSpc>
              <a:spcBef>
                <a:spcPts val="0"/>
              </a:spcBef>
              <a:buFont typeface="+mj-lt"/>
              <a:buAutoNum type="alphaUcPeriod"/>
            </a:pPr>
            <a:endParaRPr lang="en-US" sz="1400" b="1" baseline="0" dirty="0" smtClean="0">
              <a:latin typeface="Arial Black" pitchFamily="34" charset="0"/>
            </a:endParaRPr>
          </a:p>
          <a:p>
            <a:pPr marL="742950" marR="0" lvl="0" indent="-742950" rtl="0">
              <a:lnSpc>
                <a:spcPct val="12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By installing a low pass filter  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0504 -0.1111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T0C10 - </a:t>
            </a:r>
            <a:r>
              <a:rPr lang="en-US" sz="2800" b="1" baseline="0" dirty="0" smtClean="0">
                <a:latin typeface="Arial Black" pitchFamily="34" charset="0"/>
              </a:rPr>
              <a:t>Which of the following units of measurement is used to measure RF radiation exposure?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685800" marR="0" lvl="0" indent="-6858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Milliwatts per square centimeter</a:t>
            </a:r>
          </a:p>
          <a:p>
            <a:pPr marL="685800" marR="0" lvl="0" indent="-6858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Megohms per square meter </a:t>
            </a:r>
          </a:p>
          <a:p>
            <a:pPr marL="685800" marR="0" lvl="0" indent="-6858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Microfarads per foot</a:t>
            </a:r>
          </a:p>
          <a:p>
            <a:pPr marL="685800" marR="0" lvl="0" indent="-6858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Megahertz per second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aseline="0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aseline="0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aseline="0" dirty="0" smtClean="0">
                <a:solidFill>
                  <a:srgbClr val="00B050"/>
                </a:solidFill>
                <a:latin typeface="Arial Black" pitchFamily="34" charset="0"/>
              </a:rPr>
              <a:t>T0A01 -</a:t>
            </a:r>
            <a:r>
              <a:rPr lang="en-US" sz="2400" baseline="0" dirty="0" smtClean="0">
                <a:latin typeface="Arial Black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What is a commonly accepted value for the lowest voltage that can cause a dangerous electric shock?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baseline="0" dirty="0" smtClean="0">
              <a:latin typeface="Arial Black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12 volts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30 volts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120 volts</a:t>
            </a:r>
          </a:p>
          <a:p>
            <a:pPr marL="800100" indent="-80010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300 volts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D386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00052 -0.160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b="1" baseline="0" smtClean="0">
                <a:solidFill>
                  <a:srgbClr val="00B050"/>
                </a:solidFill>
                <a:latin typeface="Arial Black" pitchFamily="34" charset="0"/>
              </a:rPr>
              <a:t>T0C11 </a:t>
            </a:r>
            <a:r>
              <a:rPr lang="en-US" sz="2800" b="1" smtClean="0">
                <a:solidFill>
                  <a:srgbClr val="00B050"/>
                </a:solidFill>
                <a:latin typeface="Arial Black" pitchFamily="34" charset="0"/>
              </a:rPr>
              <a:t>- </a:t>
            </a:r>
            <a:r>
              <a:rPr lang="en-US" sz="2800" b="1" baseline="0" dirty="0" smtClean="0">
                <a:latin typeface="Arial Black" pitchFamily="34" charset="0"/>
              </a:rPr>
              <a:t>Why is duty cycle one of the factors used to determine safe RF radiation exposure levels?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It takes into account the amount of time the transmitter is operating 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It takes into account the transmitter power supply rating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It takes into account the antenna feed line loss</a:t>
            </a: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85800" marR="0" lvl="0" indent="-685800" rtl="0">
              <a:spcBef>
                <a:spcPts val="0"/>
              </a:spcBef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It takes into account the thermal effects of the final amplifier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94F9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457200"/>
            <a:ext cx="8001000" cy="449353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T0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 ELEMENT 2</a:t>
            </a:r>
          </a:p>
          <a:p>
            <a:pPr algn="ctr"/>
            <a:endParaRPr lang="en-US" sz="1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2000" b="1" dirty="0" smtClean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GET THYSELF TO A TESTING SESSION!</a:t>
            </a:r>
          </a:p>
          <a:p>
            <a:pPr algn="ctr"/>
            <a:endParaRPr lang="en-US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1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T9 - RADIO WAVES, PROPAGATION AND ANTENNAS</a:t>
            </a:r>
            <a:endParaRPr lang="en-US" dirty="0"/>
          </a:p>
        </p:txBody>
      </p:sp>
      <p:pic>
        <p:nvPicPr>
          <p:cNvPr id="6" name="Picture 5" descr="mobile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550" y="4114800"/>
            <a:ext cx="24574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400" baseline="0" dirty="0" smtClean="0">
                <a:solidFill>
                  <a:srgbClr val="00B050"/>
                </a:solidFill>
                <a:latin typeface="Arial Black" pitchFamily="34" charset="0"/>
              </a:rPr>
              <a:t>T0A02 -</a:t>
            </a:r>
            <a:r>
              <a:rPr lang="en-US" sz="2400" baseline="0" dirty="0" smtClean="0">
                <a:latin typeface="Arial Black" pitchFamily="34" charset="0"/>
              </a:rPr>
              <a:t> What is the lowest amount of electrical current flowing through the human body that is likely to cause death?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914400" marR="0" lvl="0" indent="-9144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10 microamperes </a:t>
            </a:r>
          </a:p>
          <a:p>
            <a:pPr marL="914400" marR="0" lvl="0" indent="-9144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100 milliamperes</a:t>
            </a:r>
          </a:p>
          <a:p>
            <a:pPr marL="914400" marR="0" lvl="0" indent="-9144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10 amperes</a:t>
            </a:r>
          </a:p>
          <a:p>
            <a:pPr marL="914400" marR="0" lvl="0" indent="-9144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100 amperes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5FB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00139 -0.138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T0A03 - </a:t>
            </a:r>
            <a:r>
              <a:rPr lang="en-US" sz="2800" b="1" baseline="0" dirty="0" smtClean="0">
                <a:latin typeface="Arial Black" pitchFamily="34" charset="0"/>
              </a:rPr>
              <a:t>What is connected to the green wire in a three-wire electrical plug?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/>
          <a:lstStyle/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Neutral  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Hot 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Ground </a:t>
            </a:r>
          </a:p>
          <a:p>
            <a:pPr marL="800100" marR="0" lvl="0" indent="-800100" rtl="0">
              <a:lnSpc>
                <a:spcPct val="200000"/>
              </a:lnSpc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The white wire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5FB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-0.00035 -0.316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T0A04 - </a:t>
            </a:r>
            <a:r>
              <a:rPr lang="en-US" sz="2800" b="1" baseline="0" dirty="0" smtClean="0">
                <a:latin typeface="Arial Black" pitchFamily="34" charset="0"/>
              </a:rPr>
              <a:t>What is the purpose of a fuse in an electrical circuit?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To make sure enough power reaches the circuit</a:t>
            </a: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To interrupt power in case of overload </a:t>
            </a: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To prevent television interference</a:t>
            </a: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endParaRPr lang="en-US" sz="1600" b="1" baseline="0" dirty="0" smtClean="0">
              <a:latin typeface="Arial Black" pitchFamily="34" charset="0"/>
            </a:endParaRPr>
          </a:p>
          <a:p>
            <a:pPr marL="742950" marR="0" lvl="0" indent="-742950" rtl="0">
              <a:spcBef>
                <a:spcPts val="0"/>
              </a:spcBef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To prevent shocks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5FB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 L -0.00069 -0.166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0" algn="l" rtl="0"/>
            <a:r>
              <a:rPr lang="en-US" sz="2400" b="1" baseline="0" dirty="0" smtClean="0">
                <a:solidFill>
                  <a:srgbClr val="00B050"/>
                </a:solidFill>
                <a:latin typeface="Arial Black" pitchFamily="34" charset="0"/>
              </a:rPr>
              <a:t>T0A05 -</a:t>
            </a:r>
            <a:r>
              <a:rPr lang="en-US" sz="2400" b="1" baseline="0" dirty="0" smtClean="0">
                <a:latin typeface="Arial Black" pitchFamily="34" charset="0"/>
              </a:rPr>
              <a:t> What might happen if you install a 20-ampere fuse in your transceiver in the place of a 5-ampere fuse?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337D3C"/>
            </a:solidFill>
          </a:ln>
        </p:spPr>
        <p:txBody>
          <a:bodyPr>
            <a:normAutofit/>
          </a:bodyPr>
          <a:lstStyle/>
          <a:p>
            <a:pPr marL="628650" marR="0" lvl="0" indent="-62865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The larger fuse would better protect your transceiver from using too much current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The transceiver will run cooler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Excessive current could cause a fire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sz="2800" b="1" baseline="0" dirty="0" smtClean="0">
                <a:latin typeface="Arial Black" pitchFamily="34" charset="0"/>
              </a:rPr>
              <a:t>The transceiver would not be able to produce as much RF output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5FB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0.01736 -0.3025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15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US" sz="2800" b="1" baseline="0" dirty="0" smtClean="0">
                <a:solidFill>
                  <a:srgbClr val="00B050"/>
                </a:solidFill>
                <a:latin typeface="Arial Black" pitchFamily="34" charset="0"/>
              </a:rPr>
              <a:t>T0A06 -</a:t>
            </a:r>
            <a:r>
              <a:rPr lang="en-US" sz="2800" b="1" baseline="0" dirty="0" smtClean="0">
                <a:latin typeface="Arial Black" pitchFamily="34" charset="0"/>
              </a:rPr>
              <a:t> What is a good way to guard against electrical shock at your station?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 w="76200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marL="628650" marR="0" lvl="0" indent="-628650" rtl="0">
              <a:buFont typeface="+mj-lt"/>
              <a:buAutoNum type="alphaUcPeriod"/>
            </a:pPr>
            <a:endParaRPr lang="en-US" sz="1200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Use 3-wire cords and plugs for all AC powered equipment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Connect all AC powered station equipment to a common ground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Use a ground-fault interrupter at each electrical outlet</a:t>
            </a:r>
          </a:p>
          <a:p>
            <a:pPr marL="628650" marR="0" lvl="0" indent="-628650" rtl="0">
              <a:buFont typeface="+mj-lt"/>
              <a:buAutoNum type="alphaUcPeriod"/>
            </a:pPr>
            <a:endParaRPr lang="en-US" b="1" baseline="0" dirty="0" smtClean="0">
              <a:latin typeface="Arial Black" pitchFamily="34" charset="0"/>
            </a:endParaRPr>
          </a:p>
          <a:p>
            <a:pPr marL="628650" marR="0" lvl="0" indent="-628650" rtl="0">
              <a:buFont typeface="+mj-lt"/>
              <a:buAutoNum type="alphaUcPeriod"/>
            </a:pPr>
            <a:r>
              <a:rPr lang="en-US" b="1" baseline="0" dirty="0" smtClean="0">
                <a:latin typeface="Arial Black" pitchFamily="34" charset="0"/>
              </a:rPr>
              <a:t>All of these answers are correct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3/25/2009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E860-B7E4-4FFA-9C0E-1840034FCF8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T0 - ELECTRICAL AND RF SAFETY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5FB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22222E-6 L -0.00538 -0.5527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1398</TotalTime>
  <Words>2100</Words>
  <Application>Microsoft Office PowerPoint</Application>
  <PresentationFormat>On-screen Show (4:3)</PresentationFormat>
  <Paragraphs>443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Slide 1</vt:lpstr>
      <vt:lpstr>SUBELEMENT T0</vt:lpstr>
      <vt:lpstr>T0A</vt:lpstr>
      <vt:lpstr> T0A01 - What is a commonly accepted value for the lowest voltage that can cause a dangerous electric shock? </vt:lpstr>
      <vt:lpstr>T0A02 - What is the lowest amount of electrical current flowing through the human body that is likely to cause death?</vt:lpstr>
      <vt:lpstr>T0A03 - What is connected to the green wire in a three-wire electrical plug?</vt:lpstr>
      <vt:lpstr>T0A04 - What is the purpose of a fuse in an electrical circuit?</vt:lpstr>
      <vt:lpstr>T0A05 - What might happen if you install a 20-ampere fuse in your transceiver in the place of a 5-ampere fuse?</vt:lpstr>
      <vt:lpstr>T0A06 - What is a good way to guard against electrical shock at your station?</vt:lpstr>
      <vt:lpstr>T0A07 - What is the most important thing to consider when installing an emergency disconnect switch at your station?</vt:lpstr>
      <vt:lpstr>T0A08 - What precautions should be taken when a lightning storm is expected? </vt:lpstr>
      <vt:lpstr>T0A09 - What is one way to recharge a 12-volt battery if the commercial power is out? </vt:lpstr>
      <vt:lpstr>T0A10 - What kind of hazard is presented by a conventional 12-volt storage battery? </vt:lpstr>
      <vt:lpstr>T0A11 - What can happen if a storage battery is charged or discharged too quickly? </vt:lpstr>
      <vt:lpstr>T0A12 - What is the most important reason to have a lightning protection system for your amateur radio station?</vt:lpstr>
      <vt:lpstr>T0A13 - What kind of hazard might exist in a power supply when it is turned off and disconnected? </vt:lpstr>
      <vt:lpstr>T0B</vt:lpstr>
      <vt:lpstr>T0B01 - Why should you wear a hard hat and safety glasses if you are on the ground helping someone work on an antenna tower?</vt:lpstr>
      <vt:lpstr>T0B02 (C) What is a good precaution to observe before climbing an antenna tower?</vt:lpstr>
      <vt:lpstr>T0B03 - What should you do before you climb a tower?</vt:lpstr>
      <vt:lpstr>T0B04 - What is an important consideration when putting up an antenna? </vt:lpstr>
      <vt:lpstr>T0B05 - What must be considered when erecting an antenna near an airport? </vt:lpstr>
      <vt:lpstr>T0B06 - What is the most important safety precaution to observe when putting up an antenna tower?</vt:lpstr>
      <vt:lpstr>T0B07 - How should the guy wires for an antenna tower be installed?</vt:lpstr>
      <vt:lpstr>T0B08 - What is a safe distance from a power line to allow when installing an antenna?</vt:lpstr>
      <vt:lpstr>T0B09 - What is the most important safety rule to remember when using a crank-up tower? </vt:lpstr>
      <vt:lpstr>T0B10 - Why is stainless steel hard-ware used on many antennas instead of other metals? </vt:lpstr>
      <vt:lpstr>T0B11 - What is considered to be an adequate ground for a tower?</vt:lpstr>
      <vt:lpstr>T0C</vt:lpstr>
      <vt:lpstr>T0C01 - What type of radiation are VHF and UHF radio signals? </vt:lpstr>
      <vt:lpstr>T0C02 - When can radio waves cause injury to the human body?</vt:lpstr>
      <vt:lpstr>T0C03 - What is the maximum power level that an amateur radio station may use at frequencies above 30 MHz before an RF exposure evaluation is required?</vt:lpstr>
      <vt:lpstr>T0C04 - What factors affect the RF exposure of people near an amateur transmitter?</vt:lpstr>
      <vt:lpstr>T0C05 - Why must the frequency of an RF source be considered when evaluating RF radiation exposure?</vt:lpstr>
      <vt:lpstr>T0C06 - How can you determine that your station complies with FCC RF exposure regulations?</vt:lpstr>
      <vt:lpstr>T0C07 - What could happen if a person accidentally touched your antenna while you were transmitting? </vt:lpstr>
      <vt:lpstr>T0C08 - What action might amateur operators take to prevent exposure to RF radiation in excess of FCC supplied limits?</vt:lpstr>
      <vt:lpstr>T0C09 - How can you make sure your station stays in compliance with RF safety regulations?  </vt:lpstr>
      <vt:lpstr>T0C10 - Which of the following units of measurement is used to measure RF radiation exposure?</vt:lpstr>
      <vt:lpstr>T0C11 - Why is duty cycle one of the factors used to determine safe RF radiation exposure levels?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T0</dc:title>
  <dc:subject>ELECTRICAL AND RF SAFETY</dc:subject>
  <dc:creator>Joseph Pirkle - AD4IH</dc:creator>
  <dc:description>Valid until June 30, 2010 _x000d_
</dc:description>
  <cp:lastModifiedBy>Joseph Pirkle</cp:lastModifiedBy>
  <cp:revision>153</cp:revision>
  <dcterms:created xsi:type="dcterms:W3CDTF">2009-03-17T22:54:02Z</dcterms:created>
  <dcterms:modified xsi:type="dcterms:W3CDTF">2009-03-26T19:17:09Z</dcterms:modified>
</cp:coreProperties>
</file>